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2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926" r:id="rId2"/>
    <p:sldId id="971" r:id="rId3"/>
    <p:sldId id="832" r:id="rId4"/>
    <p:sldId id="840" r:id="rId5"/>
    <p:sldId id="834" r:id="rId6"/>
    <p:sldId id="703" r:id="rId7"/>
    <p:sldId id="699" r:id="rId8"/>
    <p:sldId id="972" r:id="rId9"/>
    <p:sldId id="978" r:id="rId10"/>
    <p:sldId id="807" r:id="rId11"/>
    <p:sldId id="991" r:id="rId12"/>
    <p:sldId id="979" r:id="rId13"/>
    <p:sldId id="980" r:id="rId14"/>
    <p:sldId id="1035" r:id="rId15"/>
    <p:sldId id="1036" r:id="rId16"/>
    <p:sldId id="981" r:id="rId17"/>
    <p:sldId id="982" r:id="rId18"/>
    <p:sldId id="983" r:id="rId19"/>
    <p:sldId id="1041" r:id="rId20"/>
    <p:sldId id="1042" r:id="rId21"/>
    <p:sldId id="984" r:id="rId22"/>
    <p:sldId id="985" r:id="rId23"/>
    <p:sldId id="986" r:id="rId24"/>
    <p:sldId id="987" r:id="rId25"/>
    <p:sldId id="992" r:id="rId26"/>
    <p:sldId id="988" r:id="rId27"/>
    <p:sldId id="989" r:id="rId28"/>
    <p:sldId id="990" r:id="rId29"/>
    <p:sldId id="993" r:id="rId30"/>
    <p:sldId id="994" r:id="rId31"/>
    <p:sldId id="886" r:id="rId32"/>
    <p:sldId id="1037" r:id="rId33"/>
    <p:sldId id="869" r:id="rId34"/>
    <p:sldId id="871" r:id="rId35"/>
    <p:sldId id="870" r:id="rId36"/>
    <p:sldId id="942" r:id="rId37"/>
    <p:sldId id="943" r:id="rId38"/>
    <p:sldId id="1038" r:id="rId39"/>
    <p:sldId id="996" r:id="rId40"/>
    <p:sldId id="997" r:id="rId41"/>
    <p:sldId id="1039" r:id="rId42"/>
    <p:sldId id="1040" r:id="rId43"/>
    <p:sldId id="863" r:id="rId44"/>
    <p:sldId id="864" r:id="rId45"/>
    <p:sldId id="865" r:id="rId46"/>
    <p:sldId id="950" r:id="rId47"/>
    <p:sldId id="998" r:id="rId48"/>
    <p:sldId id="951" r:id="rId49"/>
    <p:sldId id="952" r:id="rId50"/>
    <p:sldId id="955" r:id="rId51"/>
    <p:sldId id="956" r:id="rId52"/>
    <p:sldId id="913" r:id="rId53"/>
    <p:sldId id="894" r:id="rId54"/>
    <p:sldId id="953" r:id="rId55"/>
    <p:sldId id="877" r:id="rId56"/>
    <p:sldId id="416" r:id="rId57"/>
    <p:sldId id="923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EBDE"/>
    <a:srgbClr val="B31A1B"/>
    <a:srgbClr val="333333"/>
    <a:srgbClr val="B31B1B"/>
    <a:srgbClr val="FF5050"/>
    <a:srgbClr val="B3B3B3"/>
    <a:srgbClr val="FFFFFF"/>
    <a:srgbClr val="FF75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63" autoAdjust="0"/>
    <p:restoredTop sz="81180" autoAdjust="0"/>
  </p:normalViewPr>
  <p:slideViewPr>
    <p:cSldViewPr snapToGrid="0">
      <p:cViewPr varScale="1">
        <p:scale>
          <a:sx n="78" d="100"/>
          <a:sy n="78" d="100"/>
        </p:scale>
        <p:origin x="356" y="52"/>
      </p:cViewPr>
      <p:guideLst/>
    </p:cSldViewPr>
  </p:slideViewPr>
  <p:outlineViewPr>
    <p:cViewPr>
      <p:scale>
        <a:sx n="33" d="100"/>
        <a:sy n="33" d="100"/>
      </p:scale>
      <p:origin x="0" y="-14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3" d="100"/>
        <a:sy n="63" d="100"/>
      </p:scale>
      <p:origin x="0" y="-93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8C565-F3BF-4A84-AE07-9A89EABD0C05}" type="datetimeFigureOut">
              <a:rPr lang="en-US" smtClean="0"/>
              <a:t>2020-10-08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334D6-74E3-493C-842C-2A0D832D0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49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am</a:t>
            </a:r>
            <a:r>
              <a:rPr lang="en-US" baseline="0" dirty="0"/>
              <a:t> going to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Very briefly describe the background we are coming from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Describe </a:t>
            </a:r>
            <a:r>
              <a:rPr lang="en-US" baseline="0" dirty="0"/>
              <a:t>some of the </a:t>
            </a:r>
            <a:r>
              <a:rPr lang="en-US" baseline="0" dirty="0" smtClean="0"/>
              <a:t>challenges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Provide some guidance based on the lessons </a:t>
            </a:r>
            <a:r>
              <a:rPr lang="en-US" baseline="0" dirty="0" smtClean="0"/>
              <a:t>learned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029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logo from AEA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342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5054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3877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2020-10-08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67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2020-10-08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307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2020-10-08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9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2020-10-08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950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2020-10-08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452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016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5411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2020-10-08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39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entered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3960" y="2464858"/>
            <a:ext cx="978408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2020-10-08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09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b_Title and Content 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226" y="1847850"/>
            <a:ext cx="7887547" cy="4351338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2020-10-08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2020-10-08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012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1708" y="365125"/>
            <a:ext cx="9802091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2020-10-08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9" name="Picture 8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92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2020-10-08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11" name="Picture 10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76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2020-10-08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07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2020-10-08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7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98DA53-2AE6-479B-901D-5117A0B269E4}" type="datetimeFigureOut">
              <a:rPr lang="en-US" smtClean="0"/>
              <a:t>2020-10-08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987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users/adrimarie-11998457/?utm_source=link-attribution&amp;utm_medium=referral&amp;utm_campaign=image&amp;utm_content=4836140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?utm_source=link-attribution&amp;utm_medium=referral&amp;utm_campaign=image&amp;utm_content=4836140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rce11.org/group/joint-declaration-data-citation-principles-fina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icagomanualofstyle.org/book/ed17/part3/ch14/psec001.html" TargetMode="External"/><Relationship Id="rId2" Type="http://schemas.openxmlformats.org/officeDocument/2006/relationships/hyperlink" Target="https://www.icpsr.umich.edu/web/pages/datamanagement/citations.html" TargetMode="Externa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psr.umich.edu/web/pages/datamanagement/citations.html" TargetMode="Externa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psr.umich.edu/web/pages/datamanagement/citations.html" TargetMode="Externa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psr.umich.edu/web/pages/datamanagement/citations.html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orldvaluessurvey.org/WVSDocumentationWV6.jsp" TargetMode="Externa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orldvaluessurvey.org/WVSDocumentationWV6.jsp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social-science-data-editors.github.io/guidance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5281/zenodo.4073995" TargetMode="Externa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https://aeadataeditor.github.io/aea-de-guidance/" TargetMode="External"/><Relationship Id="rId7" Type="http://schemas.openxmlformats.org/officeDocument/2006/relationships/hyperlink" Target="https://doi.org/10.5164/IAB.BHP7516.de.en.v1" TargetMode="External"/><Relationship Id="rId2" Type="http://schemas.openxmlformats.org/officeDocument/2006/relationships/hyperlink" Target="https://social-science-data-editors.github.io/guidanc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eadataeditor.github.io/aea-de-guidance/addtl-data-citation-guidance.html" TargetMode="External"/><Relationship Id="rId5" Type="http://schemas.openxmlformats.org/officeDocument/2006/relationships/hyperlink" Target="https://social-science-data-editors.github.io/guidance/Licensing_guidance.html" TargetMode="External"/><Relationship Id="rId4" Type="http://schemas.openxmlformats.org/officeDocument/2006/relationships/hyperlink" Target="https://aeadataeditor.github.io/aea-de-guidance/template-README.html" TargetMode="External"/><Relationship Id="rId9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250350"/>
          </a:xfrm>
        </p:spPr>
        <p:txBody>
          <a:bodyPr>
            <a:normAutofit/>
          </a:bodyPr>
          <a:lstStyle/>
          <a:p>
            <a:r>
              <a:rPr lang="en-US" dirty="0" smtClean="0"/>
              <a:t>Data Provenance: </a:t>
            </a:r>
            <a:br>
              <a:rPr lang="en-US" dirty="0" smtClean="0"/>
            </a:br>
            <a:r>
              <a:rPr lang="en-US" dirty="0" smtClean="0"/>
              <a:t>Why and How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31658"/>
            <a:ext cx="9144000" cy="214185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Lars Vilhuber</a:t>
            </a:r>
            <a:endParaRPr lang="en-US" dirty="0"/>
          </a:p>
          <a:p>
            <a:r>
              <a:rPr lang="en-US" dirty="0" smtClean="0"/>
              <a:t>Cornell University</a:t>
            </a:r>
          </a:p>
          <a:p>
            <a:r>
              <a:rPr lang="en-US" dirty="0" smtClean="0"/>
              <a:t>2020-10-09</a:t>
            </a:r>
            <a:endParaRPr lang="en-US" dirty="0"/>
          </a:p>
          <a:p>
            <a:endParaRPr lang="en-US" dirty="0"/>
          </a:p>
          <a:p>
            <a:r>
              <a:rPr lang="en-US" sz="1600" dirty="0" smtClean="0"/>
              <a:t>The opinions expressed in this talk are solely the </a:t>
            </a:r>
            <a:r>
              <a:rPr lang="en-US" sz="1600" dirty="0" smtClean="0"/>
              <a:t>author’s</a:t>
            </a:r>
            <a:r>
              <a:rPr lang="en-US" sz="1600" dirty="0" smtClean="0"/>
              <a:t>, and do not represent the views of the U.S. Census Bureau, the American Economic Association, or any of the funding agencies. </a:t>
            </a:r>
            <a:endParaRPr lang="en-US" sz="1600" dirty="0"/>
          </a:p>
          <a:p>
            <a:r>
              <a:rPr lang="en-US" sz="1600" dirty="0" smtClean="0"/>
              <a:t>© Lars Vilhuber                  .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333" y="6371695"/>
            <a:ext cx="762000" cy="1428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467" y="219221"/>
            <a:ext cx="1796270" cy="1716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67" y="5063"/>
            <a:ext cx="12192000" cy="121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1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Poor citation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 err="1"/>
              <a:t>Macrodata</a:t>
            </a:r>
            <a:r>
              <a:rPr lang="en-US" sz="3200" b="1" dirty="0"/>
              <a:t>:</a:t>
            </a:r>
          </a:p>
          <a:p>
            <a:pPr marL="0" indent="0" algn="ctr">
              <a:buNone/>
            </a:pPr>
            <a:r>
              <a:rPr lang="en-US" dirty="0">
                <a:latin typeface="Century" panose="02040604050505020304" pitchFamily="18" charset="0"/>
              </a:rPr>
              <a:t>“</a:t>
            </a:r>
            <a:r>
              <a:rPr lang="en-US" dirty="0" smtClean="0">
                <a:latin typeface="Century" panose="02040604050505020304" pitchFamily="18" charset="0"/>
              </a:rPr>
              <a:t>We use data downloaded from </a:t>
            </a:r>
            <a:r>
              <a:rPr lang="en-US" dirty="0">
                <a:latin typeface="Century" panose="02040604050505020304" pitchFamily="18" charset="0"/>
              </a:rPr>
              <a:t/>
            </a:r>
            <a:br>
              <a:rPr lang="en-US" dirty="0">
                <a:latin typeface="Century" panose="02040604050505020304" pitchFamily="18" charset="0"/>
              </a:rPr>
            </a:br>
            <a:r>
              <a:rPr lang="en-US" dirty="0" smtClean="0">
                <a:latin typeface="Century" panose="02040604050505020304" pitchFamily="18" charset="0"/>
              </a:rPr>
              <a:t>the Bureau of Economic Analysis</a:t>
            </a:r>
            <a:r>
              <a:rPr lang="en-US" dirty="0">
                <a:latin typeface="Century" panose="02040604050505020304" pitchFamily="18" charset="0"/>
              </a:rPr>
              <a:t>…”</a:t>
            </a:r>
            <a:endParaRPr lang="en-US" dirty="0"/>
          </a:p>
          <a:p>
            <a:r>
              <a:rPr lang="en-US" sz="3200" b="1" dirty="0"/>
              <a:t>Microdata</a:t>
            </a:r>
            <a:r>
              <a:rPr lang="en-US" dirty="0"/>
              <a:t>: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 smtClean="0">
                <a:latin typeface="Century" panose="02040604050505020304" pitchFamily="18" charset="0"/>
              </a:rPr>
              <a:t>“… this paper uses data from </a:t>
            </a:r>
            <a:r>
              <a:rPr lang="en-US" dirty="0">
                <a:latin typeface="Century" panose="02040604050505020304" pitchFamily="18" charset="0"/>
              </a:rPr>
              <a:t/>
            </a:r>
            <a:br>
              <a:rPr lang="en-US" dirty="0">
                <a:latin typeface="Century" panose="02040604050505020304" pitchFamily="18" charset="0"/>
              </a:rPr>
            </a:br>
            <a:r>
              <a:rPr lang="en-US" dirty="0" smtClean="0">
                <a:latin typeface="Century" panose="02040604050505020304" pitchFamily="18" charset="0"/>
              </a:rPr>
              <a:t>the Current Population Survey</a:t>
            </a:r>
            <a:r>
              <a:rPr lang="en-US" dirty="0">
                <a:latin typeface="Century" panose="02040604050505020304" pitchFamily="18" charset="0"/>
              </a:rPr>
              <a:t>…”</a:t>
            </a:r>
          </a:p>
        </p:txBody>
      </p:sp>
    </p:spTree>
    <p:extLst>
      <p:ext uri="{BB962C8B-B14F-4D97-AF65-F5344CB8AC3E}">
        <p14:creationId xmlns:p14="http://schemas.microsoft.com/office/powerpoint/2010/main" val="160152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analogy…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Would you buy a car from this guy?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004" y="1825625"/>
            <a:ext cx="6065991" cy="4351338"/>
          </a:xfrm>
        </p:spPr>
      </p:pic>
    </p:spTree>
    <p:extLst>
      <p:ext uri="{BB962C8B-B14F-4D97-AF65-F5344CB8AC3E}">
        <p14:creationId xmlns:p14="http://schemas.microsoft.com/office/powerpoint/2010/main" val="363761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Provenance!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Does the sales person have a good record?</a:t>
            </a:r>
          </a:p>
          <a:p>
            <a:r>
              <a:rPr lang="en-US" sz="4800" dirty="0" smtClean="0"/>
              <a:t>Where does the car come from?</a:t>
            </a:r>
          </a:p>
          <a:p>
            <a:r>
              <a:rPr lang="en-US" sz="4800" dirty="0" smtClean="0"/>
              <a:t>What do we know about the car?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95004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don’t want end up like this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  <p:sp>
        <p:nvSpPr>
          <p:cNvPr id="5" name="TextBox 4"/>
          <p:cNvSpPr txBox="1"/>
          <p:nvPr/>
        </p:nvSpPr>
        <p:spPr>
          <a:xfrm>
            <a:off x="7266215" y="6441621"/>
            <a:ext cx="3829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Source: </a:t>
            </a:r>
            <a:r>
              <a:rPr lang="en-US" sz="1050" dirty="0" err="1">
                <a:hlinkClick r:id="rId3"/>
              </a:rPr>
              <a:t>Adri</a:t>
            </a:r>
            <a:r>
              <a:rPr lang="en-US" sz="1050" dirty="0">
                <a:hlinkClick r:id="rId3"/>
              </a:rPr>
              <a:t> Marie</a:t>
            </a:r>
            <a:r>
              <a:rPr lang="en-US" sz="1050" dirty="0"/>
              <a:t> from </a:t>
            </a:r>
            <a:r>
              <a:rPr lang="en-US" sz="1050" dirty="0" err="1" smtClean="0">
                <a:hlinkClick r:id="rId4"/>
              </a:rPr>
              <a:t>Pixabay</a:t>
            </a:r>
            <a:r>
              <a:rPr lang="en-US" sz="1050" dirty="0" smtClean="0"/>
              <a:t> (</a:t>
            </a:r>
            <a:r>
              <a:rPr lang="en-US" sz="1050" dirty="0" err="1" smtClean="0"/>
              <a:t>Pixabay</a:t>
            </a:r>
            <a:r>
              <a:rPr lang="en-US" sz="1050" dirty="0" smtClean="0"/>
              <a:t> License)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22838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Translating into the data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94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Would you use this data?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3239" y="2140648"/>
            <a:ext cx="4305521" cy="372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49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 would you trust this data?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517" y="1825625"/>
            <a:ext cx="7384966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68" t="78809" r="12241"/>
          <a:stretch/>
        </p:blipFill>
        <p:spPr>
          <a:xfrm>
            <a:off x="228438" y="1690688"/>
            <a:ext cx="11882088" cy="402159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44564" y="4531179"/>
            <a:ext cx="6849835" cy="1181101"/>
          </a:xfrm>
          <a:prstGeom prst="rect">
            <a:avLst/>
          </a:prstGeom>
          <a:noFill/>
          <a:ln w="1079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13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Provenance!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Does the provider have a good record?</a:t>
            </a:r>
          </a:p>
          <a:p>
            <a:r>
              <a:rPr lang="en-US" sz="4800" dirty="0" smtClean="0"/>
              <a:t>Where do the data come from?</a:t>
            </a:r>
          </a:p>
          <a:p>
            <a:r>
              <a:rPr lang="en-US" sz="4800" dirty="0" smtClean="0"/>
              <a:t>What do we know about the data?</a:t>
            </a:r>
            <a:endParaRPr lang="en-US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2867025" y="4314915"/>
            <a:ext cx="645795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 smtClean="0"/>
              <a:t>Metadata!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7487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Provenance!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“CDC warns not to ingest Lysol.”</a:t>
            </a:r>
          </a:p>
          <a:p>
            <a:r>
              <a:rPr lang="en-US" dirty="0" smtClean="0"/>
              <a:t>“</a:t>
            </a:r>
            <a:r>
              <a:rPr lang="en-US" dirty="0" smtClean="0">
                <a:solidFill>
                  <a:srgbClr val="FF0000"/>
                </a:solidFill>
              </a:rPr>
              <a:t>It suggests that Clorox is better.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514" y="2106689"/>
            <a:ext cx="5181600" cy="369124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2871" y="2175782"/>
            <a:ext cx="447675" cy="285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708" y="3886199"/>
            <a:ext cx="8316873" cy="249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6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the menu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735035"/>
            <a:ext cx="10515600" cy="3441927"/>
          </a:xfrm>
        </p:spPr>
        <p:txBody>
          <a:bodyPr>
            <a:normAutofit/>
          </a:bodyPr>
          <a:lstStyle/>
          <a:p>
            <a:r>
              <a:rPr lang="en-US" sz="4000" u="sng" dirty="0" smtClean="0"/>
              <a:t>Data provenance</a:t>
            </a:r>
            <a:r>
              <a:rPr lang="en-US" sz="4000" dirty="0" smtClean="0"/>
              <a:t>: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	what </a:t>
            </a:r>
            <a:r>
              <a:rPr lang="en-US" sz="4000" dirty="0" smtClean="0"/>
              <a:t>you want is what you should get</a:t>
            </a:r>
          </a:p>
          <a:p>
            <a:r>
              <a:rPr lang="en-US" sz="4000" u="sng" dirty="0" smtClean="0"/>
              <a:t>Data citations</a:t>
            </a:r>
            <a:r>
              <a:rPr lang="en-US" sz="4000" dirty="0" smtClean="0"/>
              <a:t>: </a:t>
            </a:r>
            <a:br>
              <a:rPr lang="en-US" sz="4000" dirty="0" smtClean="0"/>
            </a:br>
            <a:r>
              <a:rPr lang="en-US" sz="4000" dirty="0" smtClean="0"/>
              <a:t>	what you got is not yours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3037657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the source!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6248" y="1931087"/>
            <a:ext cx="9779503" cy="414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1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“It’s a file called stockmarket.xlsx”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67139646"/>
              </p:ext>
            </p:extLst>
          </p:nvPr>
        </p:nvGraphicFramePr>
        <p:xfrm>
          <a:off x="7679980" y="1937542"/>
          <a:ext cx="1447800" cy="4127500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3898472041"/>
                    </a:ext>
                  </a:extLst>
                </a:gridCol>
              </a:tblGrid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2101.49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467675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2057.64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9540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2063.11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708170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2077.42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76871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2076.78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492428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55949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2068.76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731068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2081.34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048895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2046.68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434972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2051.31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90944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2076.62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52998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2099.60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936475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2108.95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727216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2107.40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293809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2124.29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386668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2126.64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207680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2128.28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187670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2119.21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305785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2114.15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562551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2102.15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932607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2079.65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899504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2067.64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75084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2093.25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519941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2108.57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554836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2108.63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387678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2103.84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401316"/>
                  </a:ext>
                </a:extLst>
              </a:tr>
            </a:tbl>
          </a:graphicData>
        </a:graphic>
      </p:graphicFrame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8" y="2140646"/>
            <a:ext cx="4305521" cy="3721291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5625194" y="3127712"/>
            <a:ext cx="2669720" cy="17471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95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“It’s a file called SP500.xlsx”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003980"/>
            <a:ext cx="5181600" cy="1994627"/>
          </a:xfrm>
        </p:spPr>
      </p:pic>
      <p:sp>
        <p:nvSpPr>
          <p:cNvPr id="8" name="Rectangle 7"/>
          <p:cNvSpPr/>
          <p:nvPr/>
        </p:nvSpPr>
        <p:spPr>
          <a:xfrm>
            <a:off x="5910943" y="2808514"/>
            <a:ext cx="5763986" cy="2375807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63343" y="2960914"/>
            <a:ext cx="851807" cy="2068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</p:nvPr>
        </p:nvGraphicFramePr>
        <p:xfrm>
          <a:off x="1981200" y="2258219"/>
          <a:ext cx="2895600" cy="3486150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90154768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4111441662"/>
                    </a:ext>
                  </a:extLst>
                </a:gridCol>
              </a:tblGrid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SP500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S&amp;P 500, Index, Daily, Not Seasonally Adjusted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16456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669199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Frequency: Daily, Close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953121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observation_date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SP500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428224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2015-06-26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2101.49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502621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2015-06-29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2057.64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890463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2015-06-30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2063.11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73321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2077.42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621321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2076.78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446503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4246643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2068.76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3299723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2081.34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245933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2046.68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565710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2051.31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389169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2076.62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596389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2099.60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573269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2108.95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1812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2107.40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974699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2124.29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734862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2126.64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936040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2015-07-20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2128.28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0577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781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“It’s a file called SP500.xlsx, downloaded from FRED.”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003980"/>
            <a:ext cx="5181600" cy="1994627"/>
          </a:xfrm>
        </p:spPr>
      </p:pic>
      <p:sp>
        <p:nvSpPr>
          <p:cNvPr id="8" name="Rectangle 7"/>
          <p:cNvSpPr/>
          <p:nvPr/>
        </p:nvSpPr>
        <p:spPr>
          <a:xfrm>
            <a:off x="5910943" y="2808514"/>
            <a:ext cx="5763986" cy="2375807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</p:nvPr>
        </p:nvGraphicFramePr>
        <p:xfrm>
          <a:off x="1981200" y="2258219"/>
          <a:ext cx="2895600" cy="3486150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90154768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4111441662"/>
                    </a:ext>
                  </a:extLst>
                </a:gridCol>
              </a:tblGrid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SP500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S&amp;P 500, Index, Daily, Not Seasonally Adjusted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16456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669199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Frequency: Daily, Close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953121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observation_date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SP500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428224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2015-06-26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2101.49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502621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2015-06-29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2057.64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890463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2015-06-30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2063.11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73321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2077.42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621321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2076.78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446503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4246643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2068.76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3299723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2081.34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245933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2046.68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565710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2051.31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389169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2076.62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596389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2099.60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573269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2108.95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1812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2107.40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974699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2124.29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734862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2126.64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936040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2015-07-20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2128.28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0577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867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“It’s a file called SP500.xlsx, downloaded from FRED.”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228" y="3749742"/>
            <a:ext cx="5181600" cy="1994627"/>
          </a:xfrm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</p:nvPr>
        </p:nvGraphicFramePr>
        <p:xfrm>
          <a:off x="1981200" y="2258219"/>
          <a:ext cx="2895600" cy="3486150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90154768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4111441662"/>
                    </a:ext>
                  </a:extLst>
                </a:gridCol>
              </a:tblGrid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SP500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S&amp;P 500, Index, Daily, Not Seasonally Adjusted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16456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669199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Frequency: Daily, Close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953121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observation_date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SP500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428224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2015-06-26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2101.49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502621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2015-06-29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2057.64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890463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2015-06-30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2063.11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73321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2077.42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621321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2076.78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446503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4246643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2068.76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3299723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2081.34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245933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2046.68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565710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2051.31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389169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2076.62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596389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2099.60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573269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2108.95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1812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2107.40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974699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2124.29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734862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2126.64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936040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2015-07-20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2128.28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057792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872842" y="2114550"/>
            <a:ext cx="5584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S&amp;P Dow Jones Indices LLC. 2020. “</a:t>
            </a:r>
            <a:r>
              <a:rPr lang="en-US" i="1" dirty="0" smtClean="0"/>
              <a:t>S&amp;P 500 [SP500] [dataset]”</a:t>
            </a:r>
            <a:r>
              <a:rPr lang="en-US" dirty="0" smtClean="0"/>
              <a:t>, retrieved from FRED, Federal Reserve Bank of St. Louis; https</a:t>
            </a:r>
            <a:r>
              <a:rPr lang="en-US" dirty="0"/>
              <a:t>://</a:t>
            </a:r>
            <a:r>
              <a:rPr lang="en-US" dirty="0" smtClean="0"/>
              <a:t>fred.stlouisfed.org/series/SP500, June 26, 2020.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78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We’re all set then.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686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“SP500.xlsx, from S&amp;P (2020). Not provided as part of replication package because © S&amp;P. ”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228" y="3749742"/>
            <a:ext cx="5181600" cy="1994627"/>
          </a:xfrm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</p:nvPr>
        </p:nvGraphicFramePr>
        <p:xfrm>
          <a:off x="1981200" y="2258219"/>
          <a:ext cx="2895600" cy="3486150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90154768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4111441662"/>
                    </a:ext>
                  </a:extLst>
                </a:gridCol>
              </a:tblGrid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SP500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S&amp;P 500, Index, Daily, Not Seasonally Adjusted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16456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669199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Frequency: Daily, Close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953121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observation_date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SP500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428224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2015-06-26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2101.49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502621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2015-06-29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2057.64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890463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2015-06-30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2063.11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73321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2077.42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621321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2076.78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446503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4246643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2068.76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3299723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2081.34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245933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2046.68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565710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2051.31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389169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2076.62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596389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2099.60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573269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2108.95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1812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2107.40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974699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2124.29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734862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2126.64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936040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2015-07-20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2128.28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057792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872842" y="2114550"/>
            <a:ext cx="5584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S&amp;P Dow Jones Indices LLC. 2020. “</a:t>
            </a:r>
            <a:r>
              <a:rPr lang="en-US" i="1" dirty="0" smtClean="0"/>
              <a:t>S&amp;P 500 [SP500] [dataset]”</a:t>
            </a:r>
            <a:r>
              <a:rPr lang="en-US" dirty="0" smtClean="0"/>
              <a:t>, retrieved from FRED, Federal Reserve Bank of St. Louis; https</a:t>
            </a:r>
            <a:r>
              <a:rPr lang="en-US" dirty="0"/>
              <a:t>://</a:t>
            </a:r>
            <a:r>
              <a:rPr lang="en-US" dirty="0" smtClean="0"/>
              <a:t>fred.stlouisfed.org/series/SP500, June 26, 2020.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49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Availability Statements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585" y="1825625"/>
            <a:ext cx="7762829" cy="4351338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563336" y="3518807"/>
            <a:ext cx="5102678" cy="156966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Describes data file, where to get it, how to get it, and any conditions of obtaining it</a:t>
            </a:r>
            <a:endParaRPr lang="en-US" sz="3200" dirty="0"/>
          </a:p>
        </p:txBody>
      </p:sp>
      <p:sp>
        <p:nvSpPr>
          <p:cNvPr id="11" name="Oval 10"/>
          <p:cNvSpPr/>
          <p:nvPr/>
        </p:nvSpPr>
        <p:spPr>
          <a:xfrm>
            <a:off x="2686051" y="1763486"/>
            <a:ext cx="6800850" cy="1347107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355521" y="3102429"/>
            <a:ext cx="914400" cy="416378"/>
          </a:xfrm>
          <a:prstGeom prst="straightConnector1">
            <a:avLst/>
          </a:prstGeom>
          <a:ln w="920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49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Citation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585" y="1825625"/>
            <a:ext cx="7762829" cy="4351338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563336" y="3518807"/>
            <a:ext cx="4122964" cy="10772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Attributes the file to the proper source</a:t>
            </a:r>
            <a:endParaRPr lang="en-US" sz="3200" dirty="0"/>
          </a:p>
        </p:txBody>
      </p:sp>
      <p:sp>
        <p:nvSpPr>
          <p:cNvPr id="11" name="Oval 10"/>
          <p:cNvSpPr/>
          <p:nvPr/>
        </p:nvSpPr>
        <p:spPr>
          <a:xfrm>
            <a:off x="4996543" y="2808514"/>
            <a:ext cx="4923064" cy="1248909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751614" y="3910693"/>
            <a:ext cx="914400" cy="416378"/>
          </a:xfrm>
          <a:prstGeom prst="straightConnector1">
            <a:avLst/>
          </a:prstGeom>
          <a:ln w="920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94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Starts with Data Citations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Citation Principles</a:t>
            </a:r>
            <a:endParaRPr lang="en-US" dirty="0"/>
          </a:p>
          <a:p>
            <a:r>
              <a:rPr lang="en-US" dirty="0" smtClean="0"/>
              <a:t>Image of a standard data citation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060" y="456045"/>
            <a:ext cx="5810549" cy="67821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247" y="2201142"/>
            <a:ext cx="1591056" cy="10485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88508" y="5971629"/>
            <a:ext cx="39025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>
                    <a:lumMod val="75000"/>
                  </a:schemeClr>
                </a:solidFill>
              </a:rPr>
              <a:t>Data Citation Synthesis Group: Joint Declaration of Data Citation Principles. </a:t>
            </a:r>
            <a:r>
              <a:rPr lang="en-US" sz="1100" dirty="0" err="1" smtClean="0">
                <a:solidFill>
                  <a:schemeClr val="bg2">
                    <a:lumMod val="75000"/>
                  </a:schemeClr>
                </a:solidFill>
              </a:rPr>
              <a:t>Martone</a:t>
            </a:r>
            <a:r>
              <a:rPr lang="en-US" sz="1100" dirty="0" smtClean="0">
                <a:solidFill>
                  <a:schemeClr val="bg2">
                    <a:lumMod val="75000"/>
                  </a:schemeClr>
                </a:solidFill>
              </a:rPr>
              <a:t> M. (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ed</a:t>
            </a:r>
            <a:r>
              <a:rPr lang="en-US" sz="1100" dirty="0" smtClean="0">
                <a:solidFill>
                  <a:schemeClr val="bg2">
                    <a:lumMod val="75000"/>
                  </a:schemeClr>
                </a:solidFill>
              </a:rPr>
              <a:t>.) San Diego CA: FORCE11; 2014 [</a:t>
            </a:r>
            <a:r>
              <a:rPr lang="en-US" sz="1100" dirty="0" smtClean="0">
                <a:solidFill>
                  <a:schemeClr val="bg2">
                    <a:lumMod val="75000"/>
                  </a:schemeClr>
                </a:solidFill>
                <a:hlinkClick r:id="rId4"/>
              </a:rPr>
              <a:t>https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4"/>
              </a:rPr>
              <a:t>://www.force11.org/group/joint-declaration-data-citation-principles-final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].</a:t>
            </a:r>
          </a:p>
        </p:txBody>
      </p:sp>
    </p:spTree>
    <p:extLst>
      <p:ext uri="{BB962C8B-B14F-4D97-AF65-F5344CB8AC3E}">
        <p14:creationId xmlns:p14="http://schemas.microsoft.com/office/powerpoint/2010/main" val="46497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38905" y="1582824"/>
            <a:ext cx="8114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322" y="338816"/>
            <a:ext cx="4552950" cy="1809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816" y="2344976"/>
            <a:ext cx="3615963" cy="412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7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Data Citations are Hard!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2000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 the AEA, every manuscript is checked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datasets are used</a:t>
            </a:r>
            <a:endParaRPr lang="en-US" dirty="0"/>
          </a:p>
          <a:p>
            <a:r>
              <a:rPr lang="en-US" dirty="0" smtClean="0"/>
              <a:t>Are they cited</a:t>
            </a:r>
            <a:r>
              <a:rPr lang="en-US" dirty="0"/>
              <a:t>?</a:t>
            </a:r>
          </a:p>
          <a:p>
            <a:r>
              <a:rPr lang="en-US" dirty="0" smtClean="0"/>
              <a:t>Is there additional information on access? </a:t>
            </a:r>
            <a:endParaRPr lang="en-US" dirty="0"/>
          </a:p>
          <a:p>
            <a:r>
              <a:rPr lang="en-US" dirty="0" smtClean="0"/>
              <a:t>Is there license/ data use information</a:t>
            </a:r>
            <a:r>
              <a:rPr lang="en-US" dirty="0"/>
              <a:t>?</a:t>
            </a:r>
          </a:p>
          <a:p>
            <a:pPr lvl="1"/>
            <a:r>
              <a:rPr lang="en-US" dirty="0" smtClean="0"/>
              <a:t>→ </a:t>
            </a:r>
            <a:r>
              <a:rPr lang="en-US" b="1" u="sng" dirty="0" smtClean="0">
                <a:solidFill>
                  <a:schemeClr val="accent6">
                    <a:lumMod val="75000"/>
                  </a:schemeClr>
                </a:solidFill>
              </a:rPr>
              <a:t>Should</a:t>
            </a:r>
            <a:r>
              <a:rPr lang="en-US" dirty="0" smtClean="0"/>
              <a:t> the author provide the data</a:t>
            </a:r>
            <a:r>
              <a:rPr lang="en-US" dirty="0"/>
              <a:t>?</a:t>
            </a:r>
          </a:p>
          <a:p>
            <a:pPr lvl="1"/>
            <a:r>
              <a:rPr lang="en-US" dirty="0" smtClean="0"/>
              <a:t>→ Is the author </a:t>
            </a:r>
            <a:r>
              <a:rPr lang="en-US" b="1" u="sng" dirty="0" smtClean="0">
                <a:solidFill>
                  <a:srgbClr val="FF0000"/>
                </a:solidFill>
              </a:rPr>
              <a:t>allowed</a:t>
            </a:r>
            <a:r>
              <a:rPr lang="en-US" dirty="0" smtClean="0"/>
              <a:t> to provide data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7869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Data Rights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07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2: Academic data publisher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2148271"/>
            <a:ext cx="7886700" cy="375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9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2: Academic data publisher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2148271"/>
            <a:ext cx="7886700" cy="37504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723" y="3597275"/>
            <a:ext cx="6057900" cy="1085850"/>
          </a:xfrm>
          <a:prstGeom prst="rect">
            <a:avLst/>
          </a:prstGeom>
          <a:ln w="38100">
            <a:solidFill>
              <a:srgbClr val="C00000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434" y="1532289"/>
            <a:ext cx="9627095" cy="61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2: Academic data publisher-new</a:t>
            </a:r>
            <a:r>
              <a:rPr lang="en-US" dirty="0"/>
              <a:t>!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2148271"/>
            <a:ext cx="7886700" cy="37504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227" y="3800475"/>
            <a:ext cx="7400925" cy="1085850"/>
          </a:xfrm>
          <a:prstGeom prst="rect">
            <a:avLst/>
          </a:prstGeom>
          <a:ln w="34925"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504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Rights to </a:t>
            </a:r>
            <a:r>
              <a:rPr lang="en-US" b="1" u="sng" dirty="0" smtClean="0"/>
              <a:t>use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You browsed a website</a:t>
            </a:r>
          </a:p>
          <a:p>
            <a:r>
              <a:rPr lang="en-US" dirty="0" smtClean="0"/>
              <a:t>You purchased the data</a:t>
            </a:r>
          </a:p>
          <a:p>
            <a:r>
              <a:rPr lang="en-US" dirty="0" smtClean="0"/>
              <a:t>You signed a data use agreement</a:t>
            </a:r>
          </a:p>
          <a:p>
            <a:r>
              <a:rPr lang="en-US" dirty="0" smtClean="0"/>
              <a:t>You created the data (lab experiment)</a:t>
            </a:r>
          </a:p>
          <a:p>
            <a:r>
              <a:rPr lang="en-US" dirty="0" smtClean="0"/>
              <a:t>You had survey respondents consent to use (IRB approval!)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55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Rights to </a:t>
            </a:r>
            <a:r>
              <a:rPr lang="en-US" b="1" u="sng" dirty="0" smtClean="0"/>
              <a:t>distribute</a:t>
            </a:r>
            <a:r>
              <a:rPr lang="en-US" dirty="0" smtClean="0"/>
              <a:t>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If you created the data, you decide.</a:t>
            </a:r>
          </a:p>
          <a:p>
            <a:r>
              <a:rPr lang="en-US" dirty="0"/>
              <a:t>If you got it from somewhere else: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READ THE TERMS OF USE / DATA USE AGREEMENT / CLICK-THROUGH /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3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Rights </a:t>
            </a:r>
            <a:r>
              <a:rPr lang="en-US" dirty="0" smtClean="0"/>
              <a:t>around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 smtClean="0"/>
              <a:t>Usage rights</a:t>
            </a:r>
          </a:p>
          <a:p>
            <a:r>
              <a:rPr lang="en-US" dirty="0" smtClean="0"/>
              <a:t>You </a:t>
            </a:r>
            <a:r>
              <a:rPr lang="en-US" dirty="0" smtClean="0"/>
              <a:t>browsed a website</a:t>
            </a:r>
          </a:p>
          <a:p>
            <a:r>
              <a:rPr lang="en-US" dirty="0" smtClean="0"/>
              <a:t>You purchased the data</a:t>
            </a:r>
          </a:p>
          <a:p>
            <a:r>
              <a:rPr lang="en-US" dirty="0" smtClean="0"/>
              <a:t>You signed a data use agreement</a:t>
            </a:r>
          </a:p>
          <a:p>
            <a:r>
              <a:rPr lang="en-US" dirty="0" smtClean="0"/>
              <a:t>You created the data (lab experiment)</a:t>
            </a:r>
          </a:p>
          <a:p>
            <a:r>
              <a:rPr lang="en-US" dirty="0" smtClean="0"/>
              <a:t>You had survey respondents consent to use (IRB approval!)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 smtClean="0"/>
              <a:t>Redistribution rights</a:t>
            </a:r>
          </a:p>
          <a:p>
            <a:r>
              <a:rPr lang="en-US" dirty="0" smtClean="0"/>
              <a:t>If </a:t>
            </a:r>
            <a:r>
              <a:rPr lang="en-US" dirty="0"/>
              <a:t>you created the data, you decide.</a:t>
            </a:r>
          </a:p>
          <a:p>
            <a:r>
              <a:rPr lang="en-US" dirty="0"/>
              <a:t>If you got it from somewhere else: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READ THE TERMS OF USE / DATA USE AGREEMENT / CLICK-THROUGH /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30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Citing restricted-access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4062" y="2672443"/>
            <a:ext cx="7887547" cy="1973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 smtClean="0"/>
              <a:t>“Well, I can’t download the data, so I can’t cite it.”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75924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889965" y="3802931"/>
            <a:ext cx="2203268" cy="517439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10193" y="2954064"/>
            <a:ext cx="7241177" cy="385433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794760" y="2681203"/>
            <a:ext cx="7543800" cy="386862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AEA Data &amp; Code Availability Policy (2019</a:t>
            </a:r>
            <a:r>
              <a:rPr lang="en-US" dirty="0"/>
              <a:t>)</a:t>
            </a:r>
          </a:p>
        </p:txBody>
      </p:sp>
      <p:sp>
        <p:nvSpPr>
          <p:cNvPr id="7" name="Rectangle 6"/>
          <p:cNvSpPr/>
          <p:nvPr/>
        </p:nvSpPr>
        <p:spPr>
          <a:xfrm>
            <a:off x="5686696" y="4857587"/>
            <a:ext cx="5129349" cy="391079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It is the policy of the American Economic Association to publish papers only if the data used in the analysis are </a:t>
            </a:r>
            <a:r>
              <a:rPr lang="en-US" b="1" u="sng" dirty="0" smtClean="0"/>
              <a:t>clearly and precisely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documented and </a:t>
            </a:r>
            <a:r>
              <a:rPr lang="en-US" b="1" u="sng" dirty="0" smtClean="0"/>
              <a:t>access to the data and code is clearly and precisely documented and is non-exclusive to the authors</a:t>
            </a:r>
            <a:r>
              <a:rPr lang="en-US" b="1" u="sng" dirty="0"/>
              <a:t>.</a:t>
            </a:r>
          </a:p>
          <a:p>
            <a:pPr fontAlgn="base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Authors of accepted papers that contain empirical work, simulations, or experimental work must 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provide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prior to acceptance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the data, programs, and other details of the computations </a:t>
            </a:r>
            <a:r>
              <a:rPr lang="en-US" sz="3200" b="1" dirty="0" smtClean="0">
                <a:solidFill>
                  <a:schemeClr val="accent4">
                    <a:lumMod val="75000"/>
                  </a:schemeClr>
                </a:solidFill>
              </a:rPr>
              <a:t>sufficient to permit replication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as well as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information about access to data and programs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32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Wrong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57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These are archives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025" y="1825625"/>
            <a:ext cx="4713949" cy="4351338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17217"/>
            <a:ext cx="5181600" cy="2368153"/>
          </a:xfrm>
        </p:spPr>
      </p:pic>
      <p:sp>
        <p:nvSpPr>
          <p:cNvPr id="11" name="TextBox 10"/>
          <p:cNvSpPr txBox="1"/>
          <p:nvPr/>
        </p:nvSpPr>
        <p:spPr>
          <a:xfrm>
            <a:off x="6700156" y="6311900"/>
            <a:ext cx="46536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Source: https</a:t>
            </a:r>
            <a:r>
              <a:rPr lang="en-US" sz="1000" dirty="0"/>
              <a:t>://www.archives.gov/publications/prologue/2008/spring/frc.html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06236" y="5339443"/>
            <a:ext cx="5225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Source: https</a:t>
            </a:r>
            <a:r>
              <a:rPr lang="en-US" sz="1000" dirty="0"/>
              <a:t>://chiddicksfamilytree.com/2017/11/08/use-it-or-lose-it/</a:t>
            </a:r>
          </a:p>
        </p:txBody>
      </p:sp>
    </p:spTree>
    <p:extLst>
      <p:ext uri="{BB962C8B-B14F-4D97-AF65-F5344CB8AC3E}">
        <p14:creationId xmlns:p14="http://schemas.microsoft.com/office/powerpoint/2010/main" val="287249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They are citable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Typescript of short story Brothers and Sisters by Budge Wilson, 2000,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MS-2-650.2013-070, Box 3, Folder 9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/>
                </a:solidFill>
              </a:rPr>
              <a:t>Budge Wilson </a:t>
            </a:r>
            <a:r>
              <a:rPr lang="en-US" dirty="0" err="1" smtClean="0">
                <a:solidFill>
                  <a:schemeClr val="accent1"/>
                </a:solidFill>
              </a:rPr>
              <a:t>fonds</a:t>
            </a:r>
            <a:r>
              <a:rPr lang="en-US" dirty="0" smtClean="0">
                <a:solidFill>
                  <a:schemeClr val="accent1"/>
                </a:solidFill>
              </a:rPr>
              <a:t>, Dalhousie University Archives, </a:t>
            </a:r>
            <a:r>
              <a:rPr lang="en-US" dirty="0" smtClean="0"/>
              <a:t>Halifax, Nova Scotia, Canada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668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4: German Restricted-access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3779" y="1479363"/>
            <a:ext cx="7111895" cy="64588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50" y="2524805"/>
            <a:ext cx="8801100" cy="2428875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023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4: German Restricted-access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3779" y="1479363"/>
            <a:ext cx="7111895" cy="64588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50" y="2524805"/>
            <a:ext cx="8801100" cy="2428875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95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4: German Restricted-access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5422" y="1298155"/>
            <a:ext cx="6121431" cy="58235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425" y="2466975"/>
            <a:ext cx="8439150" cy="19240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140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 of a (data) citation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72199" y="1784804"/>
            <a:ext cx="5181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hlinkClick r:id="rId2"/>
              </a:rPr>
              <a:t>ICPSR</a:t>
            </a:r>
            <a:r>
              <a:rPr lang="en-US" dirty="0" smtClean="0"/>
              <a:t> notes that a citation should include the following items:</a:t>
            </a:r>
            <a:endParaRPr lang="en-US" dirty="0"/>
          </a:p>
          <a:p>
            <a:r>
              <a:rPr lang="en-US" dirty="0" smtClean="0">
                <a:solidFill>
                  <a:schemeClr val="accent2"/>
                </a:solidFill>
              </a:rPr>
              <a:t>Author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 smtClean="0">
                <a:solidFill>
                  <a:schemeClr val="accent6"/>
                </a:solidFill>
              </a:rPr>
              <a:t>Title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Distributor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 smtClean="0">
                <a:solidFill>
                  <a:schemeClr val="accent4"/>
                </a:solidFill>
              </a:rPr>
              <a:t>Date</a:t>
            </a:r>
            <a:endParaRPr lang="en-US" dirty="0">
              <a:solidFill>
                <a:schemeClr val="accent4"/>
              </a:solidFill>
            </a:endParaRPr>
          </a:p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Version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rgbClr val="C00000"/>
                </a:solidFill>
              </a:rPr>
              <a:t>Persistent identifier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734786" y="1784804"/>
            <a:ext cx="5181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hlinkClick r:id="rId3"/>
              </a:rPr>
              <a:t>CMOS</a:t>
            </a:r>
            <a:r>
              <a:rPr lang="en-US" dirty="0" smtClean="0"/>
              <a:t> notes (16</a:t>
            </a:r>
            <a:r>
              <a:rPr lang="en-US" baseline="30000" dirty="0" smtClean="0"/>
              <a:t>th</a:t>
            </a:r>
            <a:r>
              <a:rPr lang="en-US" dirty="0" smtClean="0"/>
              <a:t> ed., 14.1)</a:t>
            </a:r>
          </a:p>
          <a:p>
            <a:pPr marL="0" indent="0">
              <a:buNone/>
            </a:pPr>
            <a:r>
              <a:rPr lang="en-US" dirty="0" smtClean="0"/>
              <a:t>“Regardless of the convention being followed, </a:t>
            </a:r>
            <a:r>
              <a:rPr lang="en-US" b="1" dirty="0" smtClean="0"/>
              <a:t>source citations </a:t>
            </a:r>
            <a:r>
              <a:rPr lang="en-US" dirty="0" smtClean="0"/>
              <a:t>must always provide sufficient information either to </a:t>
            </a:r>
            <a:r>
              <a:rPr lang="en-US" b="1" dirty="0" smtClean="0"/>
              <a:t>lead readers directly to the sources</a:t>
            </a:r>
            <a:r>
              <a:rPr lang="en-US" dirty="0" smtClean="0"/>
              <a:t> consulted or, for materials that may </a:t>
            </a:r>
            <a:r>
              <a:rPr lang="en-US" b="1" i="1" dirty="0" smtClean="0"/>
              <a:t>not be readily available</a:t>
            </a:r>
            <a:r>
              <a:rPr lang="en-US" dirty="0" smtClean="0"/>
              <a:t>, to enable readers to </a:t>
            </a:r>
            <a:r>
              <a:rPr lang="en-US" b="1" i="1" dirty="0" smtClean="0"/>
              <a:t>positively identify them, regardless of whether the sources are published or unpublished or in printed or electronic form</a:t>
            </a:r>
            <a:r>
              <a:rPr lang="en-US" dirty="0" smtClean="0"/>
              <a:t>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31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 of a (data) citation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hlinkClick r:id="rId2"/>
              </a:rPr>
              <a:t>ICPSR</a:t>
            </a:r>
            <a:r>
              <a:rPr lang="en-US" dirty="0" smtClean="0"/>
              <a:t> notes that a citation should include the following items:</a:t>
            </a:r>
            <a:endParaRPr lang="en-US" dirty="0"/>
          </a:p>
          <a:p>
            <a:r>
              <a:rPr lang="en-US" dirty="0" smtClean="0">
                <a:solidFill>
                  <a:schemeClr val="accent2"/>
                </a:solidFill>
              </a:rPr>
              <a:t>Author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 smtClean="0">
                <a:solidFill>
                  <a:schemeClr val="accent6"/>
                </a:solidFill>
              </a:rPr>
              <a:t>Title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Distributor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 smtClean="0">
                <a:solidFill>
                  <a:schemeClr val="accent4"/>
                </a:solidFill>
              </a:rPr>
              <a:t>Date</a:t>
            </a:r>
            <a:endParaRPr lang="en-US" dirty="0">
              <a:solidFill>
                <a:schemeClr val="accent4"/>
              </a:solidFill>
            </a:endParaRPr>
          </a:p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Version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rgbClr val="C00000"/>
                </a:solidFill>
              </a:rPr>
              <a:t>Persistent identifier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Suggested Citation</a:t>
            </a:r>
            <a:r>
              <a:rPr lang="en-US" b="1" dirty="0"/>
              <a:t>: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chemeClr val="accent2"/>
                </a:solidFill>
              </a:rPr>
              <a:t>S&amp;P Dow Jones Indices LLC</a:t>
            </a:r>
            <a:r>
              <a:rPr lang="en-US" sz="3600" dirty="0" smtClean="0"/>
              <a:t>, </a:t>
            </a:r>
            <a:r>
              <a:rPr lang="en-US" sz="3600" i="1" dirty="0" smtClean="0">
                <a:solidFill>
                  <a:schemeClr val="accent6"/>
                </a:solidFill>
              </a:rPr>
              <a:t>S&amp;P 500 [SP500]</a:t>
            </a:r>
            <a:r>
              <a:rPr lang="en-US" sz="3600" dirty="0" smtClean="0">
                <a:solidFill>
                  <a:schemeClr val="accent6"/>
                </a:solidFill>
              </a:rPr>
              <a:t>, </a:t>
            </a:r>
            <a:r>
              <a:rPr lang="en-US" sz="3600" dirty="0" smtClean="0"/>
              <a:t>retrieved from </a:t>
            </a:r>
            <a:r>
              <a:rPr lang="en-US" sz="3600" dirty="0" smtClean="0">
                <a:solidFill>
                  <a:schemeClr val="accent1"/>
                </a:solidFill>
              </a:rPr>
              <a:t>FRED, Federal Reserve Bank of St. Louis</a:t>
            </a:r>
            <a:r>
              <a:rPr lang="en-US" sz="3600" dirty="0" smtClean="0"/>
              <a:t>; </a:t>
            </a:r>
            <a:r>
              <a:rPr lang="en-US" sz="3600" dirty="0" smtClean="0">
                <a:solidFill>
                  <a:srgbClr val="C00000"/>
                </a:solidFill>
              </a:rPr>
              <a:t>https</a:t>
            </a:r>
            <a:r>
              <a:rPr lang="en-US" sz="3600" dirty="0">
                <a:solidFill>
                  <a:srgbClr val="C00000"/>
                </a:solidFill>
              </a:rPr>
              <a:t>://</a:t>
            </a:r>
            <a:r>
              <a:rPr lang="en-US" sz="3600" dirty="0" smtClean="0">
                <a:solidFill>
                  <a:srgbClr val="C00000"/>
                </a:solidFill>
              </a:rPr>
              <a:t>fred.stlouisfed.org/series/SP500</a:t>
            </a:r>
            <a:r>
              <a:rPr lang="en-US" sz="3600" dirty="0" smtClean="0"/>
              <a:t>, </a:t>
            </a:r>
            <a:r>
              <a:rPr lang="en-US" sz="3600" dirty="0" smtClean="0">
                <a:solidFill>
                  <a:schemeClr val="accent4"/>
                </a:solidFill>
              </a:rPr>
              <a:t>June 26, 2020</a:t>
            </a:r>
            <a:r>
              <a:rPr lang="en-US" sz="3600" dirty="0" smtClean="0"/>
              <a:t>.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9425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 of a (data) citation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hlinkClick r:id="rId2"/>
              </a:rPr>
              <a:t>ICPSR</a:t>
            </a:r>
            <a:r>
              <a:rPr lang="en-US" dirty="0" smtClean="0"/>
              <a:t> notes that a citation should include the following items:</a:t>
            </a:r>
            <a:endParaRPr lang="en-US" dirty="0"/>
          </a:p>
          <a:p>
            <a:r>
              <a:rPr lang="en-US" dirty="0" smtClean="0">
                <a:solidFill>
                  <a:schemeClr val="accent2"/>
                </a:solidFill>
              </a:rPr>
              <a:t>Author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 smtClean="0">
                <a:solidFill>
                  <a:schemeClr val="accent6"/>
                </a:solidFill>
              </a:rPr>
              <a:t>Title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Distributor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 smtClean="0">
                <a:solidFill>
                  <a:schemeClr val="accent4"/>
                </a:solidFill>
              </a:rPr>
              <a:t>Date</a:t>
            </a:r>
            <a:endParaRPr lang="en-US" dirty="0">
              <a:solidFill>
                <a:schemeClr val="accent4"/>
              </a:solidFill>
            </a:endParaRPr>
          </a:p>
          <a:p>
            <a:r>
              <a:rPr lang="en-US" dirty="0" smtClean="0">
                <a:solidFill>
                  <a:srgbClr val="C00000"/>
                </a:solidFill>
              </a:rPr>
              <a:t>Version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 smtClean="0">
                <a:solidFill>
                  <a:srgbClr val="C00000"/>
                </a:solidFill>
              </a:rPr>
              <a:t>Persistent identifier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smtClean="0"/>
              <a:t>Constructed Citation</a:t>
            </a:r>
            <a:r>
              <a:rPr lang="en-US" b="1" dirty="0"/>
              <a:t>: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chemeClr val="accent2"/>
                </a:solidFill>
              </a:rPr>
              <a:t>Institute for Employment Research (IAB), </a:t>
            </a:r>
            <a:r>
              <a:rPr lang="en-US" sz="3600" dirty="0" smtClean="0">
                <a:solidFill>
                  <a:schemeClr val="accent6"/>
                </a:solidFill>
              </a:rPr>
              <a:t>Establishment History Panel 1975-2018</a:t>
            </a:r>
            <a:r>
              <a:rPr lang="en-US" sz="3600" dirty="0" smtClean="0"/>
              <a:t>. Accessed via the </a:t>
            </a:r>
            <a:r>
              <a:rPr lang="en-US" sz="3600" dirty="0" smtClean="0">
                <a:solidFill>
                  <a:schemeClr val="accent1"/>
                </a:solidFill>
              </a:rPr>
              <a:t>Research Data Centre (FDZ) of the German Federal Employment Agency </a:t>
            </a:r>
            <a:r>
              <a:rPr lang="en-US" sz="3600" dirty="0" smtClean="0">
                <a:solidFill>
                  <a:srgbClr val="C00000"/>
                </a:solidFill>
              </a:rPr>
              <a:t>DOI: 10.5164/IAB.BHP7518.de.en.v1</a:t>
            </a:r>
            <a:r>
              <a:rPr lang="en-US" sz="3600" dirty="0" smtClean="0"/>
              <a:t> </a:t>
            </a:r>
            <a:r>
              <a:rPr lang="en-US" sz="3600" dirty="0" smtClean="0">
                <a:solidFill>
                  <a:schemeClr val="accent4"/>
                </a:solidFill>
              </a:rPr>
              <a:t>June 26, 2020</a:t>
            </a:r>
            <a:r>
              <a:rPr lang="en-US" sz="3600" dirty="0" smtClean="0"/>
              <a:t>.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9918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 of a (data) citation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hlinkClick r:id="rId2"/>
              </a:rPr>
              <a:t>ICPSR</a:t>
            </a:r>
            <a:r>
              <a:rPr lang="en-US" dirty="0" smtClean="0"/>
              <a:t> notes that a citation should include the following items:</a:t>
            </a:r>
            <a:endParaRPr lang="en-US" dirty="0"/>
          </a:p>
          <a:p>
            <a:r>
              <a:rPr lang="en-US" dirty="0" smtClean="0">
                <a:solidFill>
                  <a:schemeClr val="accent2"/>
                </a:solidFill>
              </a:rPr>
              <a:t>Author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 smtClean="0">
                <a:solidFill>
                  <a:schemeClr val="accent6"/>
                </a:solidFill>
              </a:rPr>
              <a:t>Title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Distributor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 smtClean="0">
                <a:solidFill>
                  <a:schemeClr val="accent4"/>
                </a:solidFill>
              </a:rPr>
              <a:t>Date</a:t>
            </a:r>
            <a:endParaRPr lang="en-US" dirty="0">
              <a:solidFill>
                <a:schemeClr val="accent4"/>
              </a:solidFill>
            </a:endParaRPr>
          </a:p>
          <a:p>
            <a:r>
              <a:rPr lang="en-US" dirty="0" smtClean="0">
                <a:solidFill>
                  <a:srgbClr val="C00000"/>
                </a:solidFill>
              </a:rPr>
              <a:t>Version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Persistent identifier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Constructed Citation</a:t>
            </a:r>
            <a:r>
              <a:rPr lang="en-US" b="1" dirty="0"/>
              <a:t>: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chemeClr val="accent2"/>
                </a:solidFill>
              </a:rPr>
              <a:t>US Census Bureau, </a:t>
            </a:r>
            <a:r>
              <a:rPr lang="en-US" sz="3600" dirty="0" smtClean="0">
                <a:solidFill>
                  <a:schemeClr val="accent6"/>
                </a:solidFill>
              </a:rPr>
              <a:t>Longitudinal Business Database (LBD) </a:t>
            </a:r>
            <a:r>
              <a:rPr lang="en-US" sz="3600" dirty="0" smtClean="0">
                <a:solidFill>
                  <a:srgbClr val="C00000"/>
                </a:solidFill>
              </a:rPr>
              <a:t>1975-2018</a:t>
            </a:r>
            <a:r>
              <a:rPr lang="en-US" sz="3600" dirty="0" smtClean="0"/>
              <a:t>. Last accessed via the </a:t>
            </a:r>
            <a:r>
              <a:rPr lang="en-US" sz="3600" dirty="0" smtClean="0">
                <a:solidFill>
                  <a:schemeClr val="accent1"/>
                </a:solidFill>
              </a:rPr>
              <a:t>Federal Statistical Research Data Centre (FSRDC) </a:t>
            </a:r>
            <a:r>
              <a:rPr lang="en-US" sz="3600" dirty="0" smtClean="0">
                <a:solidFill>
                  <a:schemeClr val="accent4"/>
                </a:solidFill>
              </a:rPr>
              <a:t>June 26, 2020</a:t>
            </a:r>
            <a:r>
              <a:rPr lang="en-US" sz="3600" dirty="0" smtClean="0"/>
              <a:t>.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8627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efforts at the AEA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Pre-emptively improve code archives</a:t>
            </a:r>
            <a:endParaRPr lang="en-US" sz="3200" b="1" dirty="0">
              <a:solidFill>
                <a:srgbClr val="C00000"/>
              </a:solidFill>
            </a:endParaRPr>
          </a:p>
          <a:p>
            <a:pPr lvl="1"/>
            <a:r>
              <a:rPr lang="en-US" sz="2800" dirty="0" smtClean="0"/>
              <a:t>By conducting reproducibility checks </a:t>
            </a:r>
            <a:r>
              <a:rPr lang="en-US" sz="2000" dirty="0" smtClean="0"/>
              <a:t>when we can</a:t>
            </a:r>
            <a:endParaRPr lang="en-US" sz="2800" dirty="0"/>
          </a:p>
          <a:p>
            <a:pPr lvl="1"/>
            <a:r>
              <a:rPr lang="en-US" sz="2800" dirty="0" smtClean="0"/>
              <a:t>By working with groups that conduct reproducibility checks 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000" dirty="0" smtClean="0"/>
              <a:t>when we cannot</a:t>
            </a:r>
            <a:endParaRPr lang="en-US" sz="2800" dirty="0"/>
          </a:p>
          <a:p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</a:rPr>
              <a:t>Better archives</a:t>
            </a:r>
            <a:endParaRPr lang="en-US" sz="3200" b="1" dirty="0">
              <a:solidFill>
                <a:schemeClr val="accent5">
                  <a:lumMod val="75000"/>
                </a:schemeClr>
              </a:solidFill>
            </a:endParaRPr>
          </a:p>
          <a:p>
            <a:pPr lvl="1"/>
            <a:r>
              <a:rPr lang="en-US" sz="2800" dirty="0" smtClean="0"/>
              <a:t>Greater transparency of the code and data archives</a:t>
            </a:r>
            <a:endParaRPr lang="en-US" sz="2800" dirty="0"/>
          </a:p>
          <a:p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Better provenance tracking</a:t>
            </a:r>
            <a:endParaRPr lang="en-US" sz="3200" b="1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r>
              <a:rPr lang="en-US" sz="2400" dirty="0" smtClean="0"/>
              <a:t>Leave code where it is when appropriate</a:t>
            </a:r>
            <a:endParaRPr lang="en-US" sz="2400" dirty="0"/>
          </a:p>
          <a:p>
            <a:pPr lvl="2"/>
            <a:r>
              <a:rPr lang="en-US" sz="2400" dirty="0" smtClean="0"/>
              <a:t>Leave data where it is almost always</a:t>
            </a:r>
            <a:endParaRPr lang="en-US" sz="2400" dirty="0"/>
          </a:p>
          <a:p>
            <a:pPr lvl="2"/>
            <a:r>
              <a:rPr lang="en-US" sz="2400" dirty="0" smtClean="0"/>
              <a:t>Display that information</a:t>
            </a:r>
            <a:endParaRPr lang="en-US" sz="2400" dirty="0"/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38200" y="4254274"/>
            <a:ext cx="9601940" cy="17538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53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we check them!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the URL does not work, we make a note.</a:t>
            </a:r>
          </a:p>
          <a:p>
            <a:r>
              <a:rPr lang="en-US" dirty="0" smtClean="0"/>
              <a:t>If the site requires registration, we try it out.</a:t>
            </a:r>
          </a:p>
          <a:p>
            <a:pPr lvl="1"/>
            <a:r>
              <a:rPr lang="en-US" dirty="0" smtClean="0"/>
              <a:t>How long?</a:t>
            </a:r>
          </a:p>
          <a:p>
            <a:pPr lvl="1"/>
            <a:r>
              <a:rPr lang="en-US" dirty="0" smtClean="0"/>
              <a:t>Any requirements?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does the site say?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accent5"/>
                </a:solidFill>
              </a:rPr>
              <a:t>Please use the following citation when referring to this file in the different versions</a:t>
            </a:r>
            <a:r>
              <a:rPr lang="en-US" sz="1600" dirty="0">
                <a:solidFill>
                  <a:schemeClr val="accent5"/>
                </a:solidFill>
              </a:rPr>
              <a:t>:</a:t>
            </a:r>
            <a:br>
              <a:rPr lang="en-US" sz="1600" dirty="0">
                <a:solidFill>
                  <a:schemeClr val="accent5"/>
                </a:solidFill>
              </a:rPr>
            </a:br>
            <a:r>
              <a:rPr lang="en-US" sz="1600" dirty="0" err="1" smtClean="0">
                <a:solidFill>
                  <a:schemeClr val="accent5"/>
                </a:solidFill>
              </a:rPr>
              <a:t>Inglehart</a:t>
            </a:r>
            <a:r>
              <a:rPr lang="en-US" sz="1600" dirty="0" smtClean="0">
                <a:solidFill>
                  <a:schemeClr val="accent5"/>
                </a:solidFill>
              </a:rPr>
              <a:t>, R., C. </a:t>
            </a:r>
            <a:r>
              <a:rPr lang="en-US" sz="1600" dirty="0" err="1" smtClean="0">
                <a:solidFill>
                  <a:schemeClr val="accent5"/>
                </a:solidFill>
              </a:rPr>
              <a:t>Haerpfer</a:t>
            </a:r>
            <a:r>
              <a:rPr lang="en-US" sz="1600" dirty="0" smtClean="0">
                <a:solidFill>
                  <a:schemeClr val="accent5"/>
                </a:solidFill>
              </a:rPr>
              <a:t>, A. Moreno, C. </a:t>
            </a:r>
            <a:r>
              <a:rPr lang="en-US" sz="1600" dirty="0" err="1" smtClean="0">
                <a:solidFill>
                  <a:schemeClr val="accent5"/>
                </a:solidFill>
              </a:rPr>
              <a:t>Welzel</a:t>
            </a:r>
            <a:r>
              <a:rPr lang="en-US" sz="1600" dirty="0" smtClean="0">
                <a:solidFill>
                  <a:schemeClr val="accent5"/>
                </a:solidFill>
              </a:rPr>
              <a:t>, K. </a:t>
            </a:r>
            <a:r>
              <a:rPr lang="en-US" sz="1600" dirty="0" err="1" smtClean="0">
                <a:solidFill>
                  <a:schemeClr val="accent5"/>
                </a:solidFill>
              </a:rPr>
              <a:t>Kizilova</a:t>
            </a:r>
            <a:r>
              <a:rPr lang="en-US" sz="1600" dirty="0" smtClean="0">
                <a:solidFill>
                  <a:schemeClr val="accent5"/>
                </a:solidFill>
              </a:rPr>
              <a:t>, J. </a:t>
            </a:r>
            <a:r>
              <a:rPr lang="en-US" sz="1600" dirty="0" err="1" smtClean="0">
                <a:solidFill>
                  <a:schemeClr val="accent5"/>
                </a:solidFill>
              </a:rPr>
              <a:t>Diez</a:t>
            </a:r>
            <a:r>
              <a:rPr lang="en-US" sz="1600" dirty="0" smtClean="0">
                <a:solidFill>
                  <a:schemeClr val="accent5"/>
                </a:solidFill>
              </a:rPr>
              <a:t>-Medrano, M. Lagos, P. Norris, E. </a:t>
            </a:r>
            <a:r>
              <a:rPr lang="en-US" sz="1600" dirty="0" err="1" smtClean="0">
                <a:solidFill>
                  <a:schemeClr val="accent5"/>
                </a:solidFill>
              </a:rPr>
              <a:t>Ponarin</a:t>
            </a:r>
            <a:r>
              <a:rPr lang="en-US" sz="1600" dirty="0" smtClean="0">
                <a:solidFill>
                  <a:schemeClr val="accent5"/>
                </a:solidFill>
              </a:rPr>
              <a:t> &amp; B. </a:t>
            </a:r>
            <a:r>
              <a:rPr lang="en-US" sz="1600" dirty="0" err="1" smtClean="0">
                <a:solidFill>
                  <a:schemeClr val="accent5"/>
                </a:solidFill>
              </a:rPr>
              <a:t>Puranen</a:t>
            </a:r>
            <a:r>
              <a:rPr lang="en-US" sz="1600" dirty="0" smtClean="0">
                <a:solidFill>
                  <a:schemeClr val="accent5"/>
                </a:solidFill>
              </a:rPr>
              <a:t> et al. (</a:t>
            </a:r>
            <a:r>
              <a:rPr lang="en-US" sz="1600" dirty="0">
                <a:solidFill>
                  <a:schemeClr val="accent5"/>
                </a:solidFill>
              </a:rPr>
              <a:t>eds</a:t>
            </a:r>
            <a:r>
              <a:rPr lang="en-US" sz="1600" dirty="0" smtClean="0">
                <a:solidFill>
                  <a:schemeClr val="accent5"/>
                </a:solidFill>
              </a:rPr>
              <a:t>.). 2014. World Values Survey: Round Six - Country-Pooled </a:t>
            </a:r>
            <a:r>
              <a:rPr lang="en-US" sz="1600" dirty="0" err="1" smtClean="0">
                <a:solidFill>
                  <a:schemeClr val="accent5"/>
                </a:solidFill>
              </a:rPr>
              <a:t>Datafile</a:t>
            </a:r>
            <a:r>
              <a:rPr lang="en-US" sz="1600" dirty="0" smtClean="0">
                <a:solidFill>
                  <a:schemeClr val="accent5"/>
                </a:solidFill>
              </a:rPr>
              <a:t> Version: </a:t>
            </a:r>
            <a:r>
              <a:rPr lang="en-US" sz="1600" dirty="0" smtClean="0">
                <a:solidFill>
                  <a:schemeClr val="accent5"/>
                </a:solidFill>
                <a:hlinkClick r:id="rId2"/>
              </a:rPr>
              <a:t>www.worldvaluessurvey.org/WVSDocumentationWV6.jsp</a:t>
            </a:r>
            <a:r>
              <a:rPr lang="en-US" sz="1600" dirty="0" smtClean="0">
                <a:solidFill>
                  <a:schemeClr val="accent5"/>
                </a:solidFill>
              </a:rPr>
              <a:t>. Madrid: JD Systems Institute.</a:t>
            </a:r>
          </a:p>
          <a:p>
            <a:r>
              <a:rPr lang="en-US" dirty="0" smtClean="0"/>
              <a:t>Is that in the README / Paper/ Appendix?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16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we check them!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84288" y="1825625"/>
            <a:ext cx="4089424" cy="4351338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does the site say?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accent5"/>
                </a:solidFill>
              </a:rPr>
              <a:t>Please use the following citation when referring to this file in the different versions</a:t>
            </a:r>
            <a:r>
              <a:rPr lang="en-US" sz="1600" dirty="0">
                <a:solidFill>
                  <a:schemeClr val="accent5"/>
                </a:solidFill>
              </a:rPr>
              <a:t>:</a:t>
            </a:r>
            <a:br>
              <a:rPr lang="en-US" sz="1600" dirty="0">
                <a:solidFill>
                  <a:schemeClr val="accent5"/>
                </a:solidFill>
              </a:rPr>
            </a:br>
            <a:r>
              <a:rPr lang="en-US" sz="1600" dirty="0" err="1" smtClean="0">
                <a:solidFill>
                  <a:schemeClr val="accent5"/>
                </a:solidFill>
              </a:rPr>
              <a:t>Inglehart</a:t>
            </a:r>
            <a:r>
              <a:rPr lang="en-US" sz="1600" dirty="0" smtClean="0">
                <a:solidFill>
                  <a:schemeClr val="accent5"/>
                </a:solidFill>
              </a:rPr>
              <a:t>, R., C. </a:t>
            </a:r>
            <a:r>
              <a:rPr lang="en-US" sz="1600" dirty="0" err="1" smtClean="0">
                <a:solidFill>
                  <a:schemeClr val="accent5"/>
                </a:solidFill>
              </a:rPr>
              <a:t>Haerpfer</a:t>
            </a:r>
            <a:r>
              <a:rPr lang="en-US" sz="1600" dirty="0" smtClean="0">
                <a:solidFill>
                  <a:schemeClr val="accent5"/>
                </a:solidFill>
              </a:rPr>
              <a:t>, A. Moreno, C. </a:t>
            </a:r>
            <a:r>
              <a:rPr lang="en-US" sz="1600" dirty="0" err="1" smtClean="0">
                <a:solidFill>
                  <a:schemeClr val="accent5"/>
                </a:solidFill>
              </a:rPr>
              <a:t>Welzel</a:t>
            </a:r>
            <a:r>
              <a:rPr lang="en-US" sz="1600" dirty="0" smtClean="0">
                <a:solidFill>
                  <a:schemeClr val="accent5"/>
                </a:solidFill>
              </a:rPr>
              <a:t>, K. </a:t>
            </a:r>
            <a:r>
              <a:rPr lang="en-US" sz="1600" dirty="0" err="1" smtClean="0">
                <a:solidFill>
                  <a:schemeClr val="accent5"/>
                </a:solidFill>
              </a:rPr>
              <a:t>Kizilova</a:t>
            </a:r>
            <a:r>
              <a:rPr lang="en-US" sz="1600" dirty="0" smtClean="0">
                <a:solidFill>
                  <a:schemeClr val="accent5"/>
                </a:solidFill>
              </a:rPr>
              <a:t>, J. </a:t>
            </a:r>
            <a:r>
              <a:rPr lang="en-US" sz="1600" dirty="0" err="1" smtClean="0">
                <a:solidFill>
                  <a:schemeClr val="accent5"/>
                </a:solidFill>
              </a:rPr>
              <a:t>Diez</a:t>
            </a:r>
            <a:r>
              <a:rPr lang="en-US" sz="1600" dirty="0" smtClean="0">
                <a:solidFill>
                  <a:schemeClr val="accent5"/>
                </a:solidFill>
              </a:rPr>
              <a:t>-Medrano, M. Lagos, P. Norris, E. </a:t>
            </a:r>
            <a:r>
              <a:rPr lang="en-US" sz="1600" dirty="0" err="1" smtClean="0">
                <a:solidFill>
                  <a:schemeClr val="accent5"/>
                </a:solidFill>
              </a:rPr>
              <a:t>Ponarin</a:t>
            </a:r>
            <a:r>
              <a:rPr lang="en-US" sz="1600" dirty="0" smtClean="0">
                <a:solidFill>
                  <a:schemeClr val="accent5"/>
                </a:solidFill>
              </a:rPr>
              <a:t> &amp; B. </a:t>
            </a:r>
            <a:r>
              <a:rPr lang="en-US" sz="1600" dirty="0" err="1" smtClean="0">
                <a:solidFill>
                  <a:schemeClr val="accent5"/>
                </a:solidFill>
              </a:rPr>
              <a:t>Puranen</a:t>
            </a:r>
            <a:r>
              <a:rPr lang="en-US" sz="1600" dirty="0" smtClean="0">
                <a:solidFill>
                  <a:schemeClr val="accent5"/>
                </a:solidFill>
              </a:rPr>
              <a:t> et al. (</a:t>
            </a:r>
            <a:r>
              <a:rPr lang="en-US" sz="1600" dirty="0">
                <a:solidFill>
                  <a:schemeClr val="accent5"/>
                </a:solidFill>
              </a:rPr>
              <a:t>eds</a:t>
            </a:r>
            <a:r>
              <a:rPr lang="en-US" sz="1600" dirty="0" smtClean="0">
                <a:solidFill>
                  <a:schemeClr val="accent5"/>
                </a:solidFill>
              </a:rPr>
              <a:t>.). 2014. World Values Survey: Round Six - Country-Pooled </a:t>
            </a:r>
            <a:r>
              <a:rPr lang="en-US" sz="1600" dirty="0" err="1" smtClean="0">
                <a:solidFill>
                  <a:schemeClr val="accent5"/>
                </a:solidFill>
              </a:rPr>
              <a:t>Datafile</a:t>
            </a:r>
            <a:r>
              <a:rPr lang="en-US" sz="1600" dirty="0" smtClean="0">
                <a:solidFill>
                  <a:schemeClr val="accent5"/>
                </a:solidFill>
              </a:rPr>
              <a:t> Version: </a:t>
            </a:r>
            <a:r>
              <a:rPr lang="en-US" sz="1600" dirty="0" smtClean="0">
                <a:solidFill>
                  <a:schemeClr val="accent5"/>
                </a:solidFill>
                <a:hlinkClick r:id="rId3"/>
              </a:rPr>
              <a:t>www.worldvaluessurvey.org/WVSDocumentationWV6.jsp</a:t>
            </a:r>
            <a:r>
              <a:rPr lang="en-US" sz="1600" dirty="0" smtClean="0">
                <a:solidFill>
                  <a:schemeClr val="accent5"/>
                </a:solidFill>
              </a:rPr>
              <a:t>. Madrid: JD Systems Institute.</a:t>
            </a:r>
          </a:p>
          <a:p>
            <a:r>
              <a:rPr lang="en-US" dirty="0" smtClean="0"/>
              <a:t>Is that in the README / Paper/ Appendix?</a:t>
            </a:r>
          </a:p>
          <a:p>
            <a:r>
              <a:rPr lang="en-US" dirty="0" smtClean="0"/>
              <a:t>Are all the conditions met/described?</a:t>
            </a:r>
          </a:p>
          <a:p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094014" y="5510893"/>
            <a:ext cx="2906486" cy="666070"/>
          </a:xfrm>
          <a:prstGeom prst="ellipse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024" y="-4354036"/>
            <a:ext cx="7852410" cy="8355330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2159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Oval 7"/>
          <p:cNvSpPr/>
          <p:nvPr/>
        </p:nvSpPr>
        <p:spPr>
          <a:xfrm>
            <a:off x="2982837" y="2867252"/>
            <a:ext cx="5222269" cy="855662"/>
          </a:xfrm>
          <a:prstGeom prst="ellipse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39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238" y="607836"/>
            <a:ext cx="6477333" cy="3645087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40" y="2439905"/>
            <a:ext cx="6445581" cy="3626036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3019927" y="1961148"/>
            <a:ext cx="6292516" cy="2554545"/>
          </a:xfrm>
          <a:prstGeom prst="rect">
            <a:avLst/>
          </a:prstGeom>
          <a:solidFill>
            <a:schemeClr val="bg1"/>
          </a:solidFill>
          <a:ln>
            <a:solidFill>
              <a:srgbClr val="B31B1B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Provide data citations (in manuscript) and data availability statements (in README or appendix) 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07549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97100" y="1384300"/>
            <a:ext cx="77175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Take-away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17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Data: Citations, Access, Rights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Any data can be cited – even if you can’t download it</a:t>
            </a:r>
          </a:p>
          <a:p>
            <a:r>
              <a:rPr lang="en-US" sz="3200" dirty="0" smtClean="0"/>
              <a:t>Any data that you accessed … can have that access be described</a:t>
            </a:r>
          </a:p>
          <a:p>
            <a:pPr lvl="1"/>
            <a:r>
              <a:rPr lang="en-US" sz="2800" dirty="0" smtClean="0"/>
              <a:t>But caution: It should be such that others can also repeat the access!</a:t>
            </a:r>
          </a:p>
          <a:p>
            <a:r>
              <a:rPr lang="en-US" sz="3200" dirty="0" smtClean="0"/>
              <a:t>Just because you “have” the data does not mean you can give it to others</a:t>
            </a:r>
          </a:p>
          <a:p>
            <a:pPr lvl="1"/>
            <a:r>
              <a:rPr lang="en-US" sz="2800" dirty="0" smtClean="0"/>
              <a:t>Also: distinguish between “sharing” and “publishing”</a:t>
            </a:r>
          </a:p>
          <a:p>
            <a:pPr lvl="1"/>
            <a:r>
              <a:rPr lang="en-US" sz="2800" dirty="0" smtClean="0"/>
              <a:t>Know your terms of use!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05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science “guild”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61134"/>
            <a:ext cx="5181600" cy="388032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172200" y="2273299"/>
            <a:ext cx="5181600" cy="39036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hlinkClick r:id="rId3"/>
              </a:rPr>
              <a:t>https://</a:t>
            </a:r>
            <a:br>
              <a:rPr lang="en-US" sz="4400" dirty="0">
                <a:hlinkClick r:id="rId3"/>
              </a:rPr>
            </a:br>
            <a:r>
              <a:rPr lang="en-US" sz="4400" dirty="0">
                <a:hlinkClick r:id="rId3"/>
              </a:rPr>
              <a:t>social-science</a:t>
            </a:r>
            <a:br>
              <a:rPr lang="en-US" sz="4400" dirty="0">
                <a:hlinkClick r:id="rId3"/>
              </a:rPr>
            </a:br>
            <a:r>
              <a:rPr lang="en-US" sz="4400" dirty="0">
                <a:hlinkClick r:id="rId3"/>
              </a:rPr>
              <a:t>-data-editors.</a:t>
            </a:r>
            <a:br>
              <a:rPr lang="en-US" sz="4400" dirty="0">
                <a:hlinkClick r:id="rId3"/>
              </a:rPr>
            </a:br>
            <a:r>
              <a:rPr lang="en-US" sz="4400" dirty="0">
                <a:hlinkClick r:id="rId3"/>
              </a:rPr>
              <a:t>github.io/</a:t>
            </a:r>
            <a:br>
              <a:rPr lang="en-US" sz="4400" dirty="0">
                <a:hlinkClick r:id="rId3"/>
              </a:rPr>
            </a:br>
            <a:r>
              <a:rPr lang="en-US" sz="4400" dirty="0">
                <a:hlinkClick r:id="rId3"/>
              </a:rPr>
              <a:t>guidance/</a:t>
            </a:r>
            <a:endParaRPr lang="en-US" sz="4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236" y="365702"/>
            <a:ext cx="4740563" cy="16954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63" y="2061133"/>
            <a:ext cx="5902710" cy="399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97000" y="1981200"/>
            <a:ext cx="10071100" cy="2590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/>
              <a:t>Thank you!</a:t>
            </a:r>
          </a:p>
          <a:p>
            <a:pPr algn="ctr"/>
            <a:endParaRPr lang="en-US" sz="6600" b="1" dirty="0"/>
          </a:p>
          <a:p>
            <a:pPr algn="ctr"/>
            <a:r>
              <a:rPr lang="en-US" sz="4400" b="1" smtClean="0">
                <a:solidFill>
                  <a:schemeClr val="bg1"/>
                </a:solidFill>
                <a:hlinkClick r:id="rId2"/>
              </a:rPr>
              <a:t>https://doi.org/10.5281/zenodo.4073995</a:t>
            </a:r>
            <a:r>
              <a:rPr lang="en-US" sz="4400" b="1" smtClean="0">
                <a:solidFill>
                  <a:schemeClr val="bg1"/>
                </a:solidFill>
              </a:rPr>
              <a:t>     </a:t>
            </a:r>
            <a:endParaRPr 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27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6CBF9-945C-AC4F-9904-6BB5D9ED8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45957-D01A-BF49-BAB0-6B930B2DC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https://social-science-data-editors.github.io/guidance/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https://aeadataeditor.github.io/aea-de-guidance/</a:t>
            </a:r>
            <a:endParaRPr lang="en-US" dirty="0"/>
          </a:p>
          <a:p>
            <a:pPr lvl="1"/>
            <a:r>
              <a:rPr lang="en-US" b="1" dirty="0">
                <a:hlinkClick r:id="rId4"/>
              </a:rPr>
              <a:t>template README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5"/>
              </a:rPr>
              <a:t>discussion of licensing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data citation guidance</a:t>
            </a:r>
            <a:endParaRPr lang="en-US" dirty="0"/>
          </a:p>
          <a:p>
            <a:r>
              <a:rPr lang="en-US" dirty="0"/>
              <a:t>German example:</a:t>
            </a:r>
          </a:p>
          <a:p>
            <a:pPr lvl="1"/>
            <a:r>
              <a:rPr lang="en-US" dirty="0"/>
              <a:t>Establishment History Panel (BHP)  DOI: </a:t>
            </a:r>
            <a:r>
              <a:rPr lang="en-US" dirty="0">
                <a:hlinkClick r:id="rId7"/>
              </a:rPr>
              <a:t>10.5164/IAB.BHP7516.de.en.v1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97958D-F905-FA47-B11A-5F6EBCECBE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9390" y="1605695"/>
            <a:ext cx="1915885" cy="6852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2AA0D5-F1E5-E849-B719-A59C9640D7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3757" y="2290899"/>
            <a:ext cx="1546860" cy="52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0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209841" y="1542732"/>
            <a:ext cx="89488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latin typeface="Montserrat" panose="00000500000000000000" pitchFamily="50" charset="0"/>
              </a:rPr>
              <a:t>Replication continuum</a:t>
            </a:r>
            <a:endParaRPr lang="de-DE" sz="3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09841" y="2038094"/>
            <a:ext cx="1031378" cy="534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467046" y="4625501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450718" y="5133472"/>
            <a:ext cx="2914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Narrow Replication (Pesaran 2003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Pure Replication (Hamermesh 2007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Verification (Clemens 2015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)</a:t>
            </a:r>
          </a:p>
        </p:txBody>
      </p:sp>
      <p:sp>
        <p:nvSpPr>
          <p:cNvPr id="8" name="Shape 610">
            <a:extLst>
              <a:ext uri="{FF2B5EF4-FFF2-40B4-BE49-F238E27FC236}">
                <a16:creationId xmlns:a16="http://schemas.microsoft.com/office/drawing/2014/main" id="{7B401221-F159-7944-806E-71343D9B647A}"/>
              </a:ext>
            </a:extLst>
          </p:cNvPr>
          <p:cNvSpPr/>
          <p:nvPr/>
        </p:nvSpPr>
        <p:spPr>
          <a:xfrm>
            <a:off x="4720067" y="4603112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Replicability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615100" y="4343409"/>
            <a:ext cx="10948259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1326276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2" name="Ellipse 28">
            <a:extLst>
              <a:ext uri="{FF2B5EF4-FFF2-40B4-BE49-F238E27FC236}">
                <a16:creationId xmlns:a16="http://schemas.microsoft.com/office/drawing/2014/main" id="{E678D831-24B4-3441-BB77-0D88AF251CEF}"/>
              </a:ext>
            </a:extLst>
          </p:cNvPr>
          <p:cNvSpPr/>
          <p:nvPr/>
        </p:nvSpPr>
        <p:spPr>
          <a:xfrm>
            <a:off x="10252562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3" name="Ellipse 28">
            <a:extLst>
              <a:ext uri="{FF2B5EF4-FFF2-40B4-BE49-F238E27FC236}">
                <a16:creationId xmlns:a16="http://schemas.microsoft.com/office/drawing/2014/main" id="{42383DAD-243F-4244-9C1B-9A08ABC07170}"/>
              </a:ext>
            </a:extLst>
          </p:cNvPr>
          <p:cNvSpPr/>
          <p:nvPr/>
        </p:nvSpPr>
        <p:spPr>
          <a:xfrm>
            <a:off x="5595625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4" name="Textfeld 29">
            <a:extLst>
              <a:ext uri="{FF2B5EF4-FFF2-40B4-BE49-F238E27FC236}">
                <a16:creationId xmlns:a16="http://schemas.microsoft.com/office/drawing/2014/main" id="{31E9F3A0-088B-C042-B24C-C0F3BFC8D18E}"/>
              </a:ext>
            </a:extLst>
          </p:cNvPr>
          <p:cNvSpPr txBox="1"/>
          <p:nvPr/>
        </p:nvSpPr>
        <p:spPr>
          <a:xfrm>
            <a:off x="4720067" y="5097892"/>
            <a:ext cx="3290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Wide Replication (Pesaran 2003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Statistical Replication (Hamermesh 2007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Reproduction/Reanalysis (Clemens 2015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)</a:t>
            </a:r>
          </a:p>
        </p:txBody>
      </p:sp>
      <p:sp>
        <p:nvSpPr>
          <p:cNvPr id="15" name="Shape 610">
            <a:extLst>
              <a:ext uri="{FF2B5EF4-FFF2-40B4-BE49-F238E27FC236}">
                <a16:creationId xmlns:a16="http://schemas.microsoft.com/office/drawing/2014/main" id="{25628DCA-B093-BD42-99CF-ED182C239EA3}"/>
              </a:ext>
            </a:extLst>
          </p:cNvPr>
          <p:cNvSpPr/>
          <p:nvPr/>
        </p:nvSpPr>
        <p:spPr>
          <a:xfrm>
            <a:off x="9377004" y="4603112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Generalizability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16" name="Textfeld 29">
            <a:extLst>
              <a:ext uri="{FF2B5EF4-FFF2-40B4-BE49-F238E27FC236}">
                <a16:creationId xmlns:a16="http://schemas.microsoft.com/office/drawing/2014/main" id="{F74C0FED-F43E-664C-AD70-346213A2FBB0}"/>
              </a:ext>
            </a:extLst>
          </p:cNvPr>
          <p:cNvSpPr txBox="1"/>
          <p:nvPr/>
        </p:nvSpPr>
        <p:spPr>
          <a:xfrm>
            <a:off x="8677339" y="5133472"/>
            <a:ext cx="3290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Wider Replication (Pesaran 2003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Scientific Replication (Hamermesh 2007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Reanalysis/Robustness (Clemens 2015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)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229" y="240067"/>
            <a:ext cx="2397369" cy="359605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61285" y="2091508"/>
            <a:ext cx="327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https://doi.org/10.17226/25303</a:t>
            </a:r>
          </a:p>
        </p:txBody>
      </p:sp>
    </p:spTree>
    <p:extLst>
      <p:ext uri="{BB962C8B-B14F-4D97-AF65-F5344CB8AC3E}">
        <p14:creationId xmlns:p14="http://schemas.microsoft.com/office/powerpoint/2010/main" val="2914867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209841" y="1542732"/>
            <a:ext cx="89488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latin typeface="Montserrat" panose="00000500000000000000" pitchFamily="50" charset="0"/>
              </a:rPr>
              <a:t>Replication continuum</a:t>
            </a:r>
            <a:endParaRPr lang="de-DE" sz="3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09841" y="2038094"/>
            <a:ext cx="1031378" cy="534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467046" y="4625501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450718" y="5133472"/>
            <a:ext cx="2914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Narrow Replication (Pesaran 2003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Pure Replication (Hamermesh 2007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Verification (Clemens 2015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615100" y="4343409"/>
            <a:ext cx="10948259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1326276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53D58C-613D-D243-A9B2-88AE15222990}"/>
              </a:ext>
            </a:extLst>
          </p:cNvPr>
          <p:cNvCxnSpPr>
            <a:cxnSpLocks/>
          </p:cNvCxnSpPr>
          <p:nvPr/>
        </p:nvCxnSpPr>
        <p:spPr>
          <a:xfrm flipH="1">
            <a:off x="1741378" y="3094850"/>
            <a:ext cx="1674802" cy="966468"/>
          </a:xfrm>
          <a:prstGeom prst="straightConnector1">
            <a:avLst/>
          </a:prstGeom>
          <a:ln w="857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102866" y="2454198"/>
          <a:ext cx="6525387" cy="111252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748975">
                  <a:extLst>
                    <a:ext uri="{9D8B030D-6E8A-4147-A177-3AD203B41FA5}">
                      <a16:colId xmlns:a16="http://schemas.microsoft.com/office/drawing/2014/main" val="3059663525"/>
                    </a:ext>
                  </a:extLst>
                </a:gridCol>
                <a:gridCol w="1447359">
                  <a:extLst>
                    <a:ext uri="{9D8B030D-6E8A-4147-A177-3AD203B41FA5}">
                      <a16:colId xmlns:a16="http://schemas.microsoft.com/office/drawing/2014/main" val="997961929"/>
                    </a:ext>
                  </a:extLst>
                </a:gridCol>
                <a:gridCol w="1629535">
                  <a:extLst>
                    <a:ext uri="{9D8B030D-6E8A-4147-A177-3AD203B41FA5}">
                      <a16:colId xmlns:a16="http://schemas.microsoft.com/office/drawing/2014/main" val="2093557392"/>
                    </a:ext>
                  </a:extLst>
                </a:gridCol>
                <a:gridCol w="1699518">
                  <a:extLst>
                    <a:ext uri="{9D8B030D-6E8A-4147-A177-3AD203B41FA5}">
                      <a16:colId xmlns:a16="http://schemas.microsoft.com/office/drawing/2014/main" val="767439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Same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methods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context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474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781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67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179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38905" y="1582824"/>
            <a:ext cx="81141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Data provenance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38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Simplified 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Basic data-oriented flow</a:t>
            </a:r>
          </a:p>
          <a:p>
            <a:r>
              <a:rPr lang="en-US" dirty="0" smtClean="0"/>
              <a:t>Historically: analysis data</a:t>
            </a:r>
          </a:p>
          <a:p>
            <a:r>
              <a:rPr lang="en-US" dirty="0" smtClean="0"/>
              <a:t>More recently: input data, too</a:t>
            </a:r>
          </a:p>
          <a:p>
            <a:r>
              <a:rPr lang="en-US" dirty="0" smtClean="0"/>
              <a:t>But where does it come from? (“provenance”)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88680" y="319941"/>
            <a:ext cx="2186540" cy="585702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176407" y="3804557"/>
            <a:ext cx="1845129" cy="2506436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176407" y="1469571"/>
            <a:ext cx="1845129" cy="2334986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878410" y="247195"/>
            <a:ext cx="2441122" cy="2369911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36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23F4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</TotalTime>
  <Words>1704</Words>
  <Application>Microsoft Office PowerPoint</Application>
  <PresentationFormat>Widescreen</PresentationFormat>
  <Paragraphs>412</Paragraphs>
  <Slides>57</Slides>
  <Notes>4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Arial</vt:lpstr>
      <vt:lpstr>Calibri</vt:lpstr>
      <vt:lpstr>Calibri Light</vt:lpstr>
      <vt:lpstr>Century</vt:lpstr>
      <vt:lpstr>Montserrat</vt:lpstr>
      <vt:lpstr>Roboto</vt:lpstr>
      <vt:lpstr>Office Theme</vt:lpstr>
      <vt:lpstr>Data Provenance:  Why and How</vt:lpstr>
      <vt:lpstr>On the menu today</vt:lpstr>
      <vt:lpstr>PowerPoint Presentation</vt:lpstr>
      <vt:lpstr>AEA Data &amp; Code Availability Policy (2019)</vt:lpstr>
      <vt:lpstr>Current efforts at the AEA</vt:lpstr>
      <vt:lpstr>PowerPoint Presentation</vt:lpstr>
      <vt:lpstr>PowerPoint Presentation</vt:lpstr>
      <vt:lpstr>PowerPoint Presentation</vt:lpstr>
      <vt:lpstr>Simplified model</vt:lpstr>
      <vt:lpstr>Poor citation practices</vt:lpstr>
      <vt:lpstr>An analogy…</vt:lpstr>
      <vt:lpstr>Would you buy a car from this guy?</vt:lpstr>
      <vt:lpstr>Provenance!</vt:lpstr>
      <vt:lpstr>You don’t want end up like this</vt:lpstr>
      <vt:lpstr>Translating into the data world</vt:lpstr>
      <vt:lpstr>Would you use this data?</vt:lpstr>
      <vt:lpstr>Or would you trust this data?</vt:lpstr>
      <vt:lpstr>Provenance!</vt:lpstr>
      <vt:lpstr>Provenance!</vt:lpstr>
      <vt:lpstr>Find the source!</vt:lpstr>
      <vt:lpstr>“It’s a file called stockmarket.xlsx”</vt:lpstr>
      <vt:lpstr>“It’s a file called SP500.xlsx”</vt:lpstr>
      <vt:lpstr>“It’s a file called SP500.xlsx, downloaded from FRED.”</vt:lpstr>
      <vt:lpstr>“It’s a file called SP500.xlsx, downloaded from FRED.”</vt:lpstr>
      <vt:lpstr>We’re all set then.</vt:lpstr>
      <vt:lpstr>“SP500.xlsx, from S&amp;P (2020). Not provided as part of replication package because © S&amp;P. ”</vt:lpstr>
      <vt:lpstr>Data Availability Statements</vt:lpstr>
      <vt:lpstr>Data Citation</vt:lpstr>
      <vt:lpstr>Starts with Data Citations</vt:lpstr>
      <vt:lpstr>Data Citations are Hard!</vt:lpstr>
      <vt:lpstr>At the AEA, every manuscript is checked</vt:lpstr>
      <vt:lpstr>Data Rights</vt:lpstr>
      <vt:lpstr>Example 2: Academic data publisher</vt:lpstr>
      <vt:lpstr>Example 2: Academic data publisher</vt:lpstr>
      <vt:lpstr>Example 2: Academic data publisher-new!</vt:lpstr>
      <vt:lpstr>Rights to use data</vt:lpstr>
      <vt:lpstr>Rights to distribute the data</vt:lpstr>
      <vt:lpstr>Rights around data</vt:lpstr>
      <vt:lpstr>Citing restricted-access data</vt:lpstr>
      <vt:lpstr>Wrong</vt:lpstr>
      <vt:lpstr>These are archives</vt:lpstr>
      <vt:lpstr>They are citable</vt:lpstr>
      <vt:lpstr>Example 4: German Restricted-access</vt:lpstr>
      <vt:lpstr>Example 4: German Restricted-access</vt:lpstr>
      <vt:lpstr>Example 4: German Restricted-access</vt:lpstr>
      <vt:lpstr>Element of a (data) citation</vt:lpstr>
      <vt:lpstr>Element of a (data) citation</vt:lpstr>
      <vt:lpstr>Element of a (data) citation</vt:lpstr>
      <vt:lpstr>Element of a (data) citation</vt:lpstr>
      <vt:lpstr>And we check them!</vt:lpstr>
      <vt:lpstr>And we check them!</vt:lpstr>
      <vt:lpstr>PowerPoint Presentation</vt:lpstr>
      <vt:lpstr>PowerPoint Presentation</vt:lpstr>
      <vt:lpstr>Data: Citations, Access, Rights</vt:lpstr>
      <vt:lpstr>Social science “guild”</vt:lpstr>
      <vt:lpstr>PowerPoint Presentation</vt:lpstr>
      <vt:lpstr>Some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Increased Transparency, and Reproducibility in Economics</dc:title>
  <dc:creator>Lars Vilhuber</dc:creator>
  <cp:lastModifiedBy>Lars Vilhuber</cp:lastModifiedBy>
  <cp:revision>52</cp:revision>
  <dcterms:created xsi:type="dcterms:W3CDTF">2020-03-31T02:20:35Z</dcterms:created>
  <dcterms:modified xsi:type="dcterms:W3CDTF">2020-10-08T21:26:44Z</dcterms:modified>
</cp:coreProperties>
</file>